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274" r:id="rId3"/>
    <p:sldId id="278" r:id="rId4"/>
    <p:sldId id="275" r:id="rId5"/>
    <p:sldId id="276" r:id="rId6"/>
    <p:sldId id="277" r:id="rId7"/>
    <p:sldId id="263" r:id="rId8"/>
    <p:sldId id="257" r:id="rId9"/>
    <p:sldId id="259" r:id="rId10"/>
    <p:sldId id="258" r:id="rId11"/>
    <p:sldId id="260" r:id="rId12"/>
    <p:sldId id="265" r:id="rId13"/>
    <p:sldId id="266" r:id="rId14"/>
    <p:sldId id="267" r:id="rId15"/>
    <p:sldId id="268" r:id="rId16"/>
    <p:sldId id="269" r:id="rId17"/>
    <p:sldId id="261" r:id="rId18"/>
    <p:sldId id="270" r:id="rId19"/>
    <p:sldId id="271" r:id="rId20"/>
    <p:sldId id="264" r:id="rId21"/>
    <p:sldId id="262" r:id="rId22"/>
    <p:sldId id="272" r:id="rId23"/>
    <p:sldId id="27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86465"/>
  </p:normalViewPr>
  <p:slideViewPr>
    <p:cSldViewPr snapToGrid="0" snapToObjects="1">
      <p:cViewPr varScale="1">
        <p:scale>
          <a:sx n="104" d="100"/>
          <a:sy n="104" d="100"/>
        </p:scale>
        <p:origin x="264" y="20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gif>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8D4364-3465-B44C-B9B8-D1B9E242C2E9}" type="datetimeFigureOut">
              <a:rPr lang="en-US" smtClean="0"/>
              <a:t>9/4/18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02DF2D-A3A8-1941-A014-1390E289C2EE}" type="slidenum">
              <a:rPr lang="en-US" smtClean="0"/>
              <a:t>‹#›</a:t>
            </a:fld>
            <a:endParaRPr lang="en-US"/>
          </a:p>
        </p:txBody>
      </p:sp>
    </p:spTree>
    <p:extLst>
      <p:ext uri="{BB962C8B-B14F-4D97-AF65-F5344CB8AC3E}">
        <p14:creationId xmlns:p14="http://schemas.microsoft.com/office/powerpoint/2010/main" val="8349108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02DF2D-A3A8-1941-A014-1390E289C2EE}" type="slidenum">
              <a:rPr lang="en-US" smtClean="0"/>
              <a:t>11</a:t>
            </a:fld>
            <a:endParaRPr lang="en-US"/>
          </a:p>
        </p:txBody>
      </p:sp>
    </p:spTree>
    <p:extLst>
      <p:ext uri="{BB962C8B-B14F-4D97-AF65-F5344CB8AC3E}">
        <p14:creationId xmlns:p14="http://schemas.microsoft.com/office/powerpoint/2010/main" val="781664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02DF2D-A3A8-1941-A014-1390E289C2EE}" type="slidenum">
              <a:rPr lang="en-US" smtClean="0"/>
              <a:t>20</a:t>
            </a:fld>
            <a:endParaRPr lang="en-US"/>
          </a:p>
        </p:txBody>
      </p:sp>
    </p:spTree>
    <p:extLst>
      <p:ext uri="{BB962C8B-B14F-4D97-AF65-F5344CB8AC3E}">
        <p14:creationId xmlns:p14="http://schemas.microsoft.com/office/powerpoint/2010/main" val="3702678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02DF2D-A3A8-1941-A014-1390E289C2EE}" type="slidenum">
              <a:rPr lang="en-US" smtClean="0"/>
              <a:t>21</a:t>
            </a:fld>
            <a:endParaRPr lang="en-US"/>
          </a:p>
        </p:txBody>
      </p:sp>
    </p:spTree>
    <p:extLst>
      <p:ext uri="{BB962C8B-B14F-4D97-AF65-F5344CB8AC3E}">
        <p14:creationId xmlns:p14="http://schemas.microsoft.com/office/powerpoint/2010/main" val="1476242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1D9B5F55-B489-004D-80EE-557D08F65D46}" type="datetimeFigureOut">
              <a:rPr lang="en-US" smtClean="0"/>
              <a:t>9/4/18</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A25BB649-8E3C-F94A-BE4D-130B45701721}"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B5F55-B489-004D-80EE-557D08F65D46}" type="datetimeFigureOut">
              <a:rPr lang="en-US" smtClean="0"/>
              <a:t>9/4/18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B5F55-B489-004D-80EE-557D08F65D46}" type="datetimeFigureOut">
              <a:rPr lang="en-US" smtClean="0"/>
              <a:t>9/4/18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B5F55-B489-004D-80EE-557D08F65D46}" type="datetimeFigureOut">
              <a:rPr lang="en-US" smtClean="0"/>
              <a:t>9/4/18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1D9B5F55-B489-004D-80EE-557D08F65D46}" type="datetimeFigureOut">
              <a:rPr lang="en-US" smtClean="0"/>
              <a:t>9/4/18</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A25BB649-8E3C-F94A-BE4D-130B45701721}"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9B5F55-B489-004D-80EE-557D08F65D46}" type="datetimeFigureOut">
              <a:rPr lang="en-US" smtClean="0"/>
              <a:t>9/4/18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9B5F55-B489-004D-80EE-557D08F65D46}" type="datetimeFigureOut">
              <a:rPr lang="en-US" smtClean="0"/>
              <a:t>9/4/18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9B5F55-B489-004D-80EE-557D08F65D46}" type="datetimeFigureOut">
              <a:rPr lang="en-US" smtClean="0"/>
              <a:t>9/4/18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9B5F55-B489-004D-80EE-557D08F65D46}" type="datetimeFigureOut">
              <a:rPr lang="en-US" smtClean="0"/>
              <a:t>9/4/18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D9B5F55-B489-004D-80EE-557D08F65D46}" type="datetimeFigureOut">
              <a:rPr lang="en-US" smtClean="0"/>
              <a:t>9/4/18</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A25BB649-8E3C-F94A-BE4D-130B45701721}"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D9B5F55-B489-004D-80EE-557D08F65D46}" type="datetimeFigureOut">
              <a:rPr lang="en-US" smtClean="0"/>
              <a:t>9/4/18</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A25BB649-8E3C-F94A-BE4D-130B45701721}"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1D9B5F55-B489-004D-80EE-557D08F65D46}" type="datetimeFigureOut">
              <a:rPr lang="en-US" smtClean="0"/>
              <a:t>9/4/18</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A25BB649-8E3C-F94A-BE4D-130B45701721}"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451285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colorbrewer2.org/"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plot.ly/r/"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hyperlink" Target="https://shiny.rstudio.com/articles/tabsets.html" TargetMode="External"/><Relationship Id="rId2" Type="http://schemas.openxmlformats.org/officeDocument/2006/relationships/hyperlink" Target="https://shiny.rstudio.com/articles/layout-guide.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mailto:gla@andrew.cmu.edu"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gplot2.tidyverse.org/"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Ggplot2 &amp; </a:t>
            </a:r>
            <a:r>
              <a:rPr lang="en-US" dirty="0" err="1"/>
              <a:t>Plotly</a:t>
            </a:r>
            <a:endParaRPr lang="en-US" dirty="0"/>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093586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31EDE-0B96-D544-9042-610C81C8EE0B}"/>
              </a:ext>
            </a:extLst>
          </p:cNvPr>
          <p:cNvSpPr>
            <a:spLocks noGrp="1"/>
          </p:cNvSpPr>
          <p:nvPr>
            <p:ph type="title"/>
          </p:nvPr>
        </p:nvSpPr>
        <p:spPr/>
        <p:txBody>
          <a:bodyPr/>
          <a:lstStyle/>
          <a:p>
            <a:r>
              <a:rPr lang="en-US" dirty="0"/>
              <a:t>Chart Types today</a:t>
            </a:r>
          </a:p>
        </p:txBody>
      </p:sp>
      <p:sp>
        <p:nvSpPr>
          <p:cNvPr id="3" name="Content Placeholder 2">
            <a:extLst>
              <a:ext uri="{FF2B5EF4-FFF2-40B4-BE49-F238E27FC236}">
                <a16:creationId xmlns:a16="http://schemas.microsoft.com/office/drawing/2014/main" id="{85768A97-9B71-9941-9B81-0AA517FD7C5C}"/>
              </a:ext>
            </a:extLst>
          </p:cNvPr>
          <p:cNvSpPr>
            <a:spLocks noGrp="1"/>
          </p:cNvSpPr>
          <p:nvPr>
            <p:ph idx="1"/>
          </p:nvPr>
        </p:nvSpPr>
        <p:spPr/>
        <p:txBody>
          <a:bodyPr/>
          <a:lstStyle/>
          <a:p>
            <a:r>
              <a:rPr lang="en-US" dirty="0"/>
              <a:t>Bar charts – </a:t>
            </a:r>
            <a:r>
              <a:rPr lang="en-US" dirty="0" err="1"/>
              <a:t>geom_bar</a:t>
            </a:r>
            <a:r>
              <a:rPr lang="en-US" dirty="0"/>
              <a:t>()</a:t>
            </a:r>
          </a:p>
          <a:p>
            <a:r>
              <a:rPr lang="en-US" dirty="0"/>
              <a:t>Scatter plots – </a:t>
            </a:r>
            <a:r>
              <a:rPr lang="en-US" dirty="0" err="1"/>
              <a:t>geom_point</a:t>
            </a:r>
            <a:r>
              <a:rPr lang="en-US" dirty="0"/>
              <a:t>()</a:t>
            </a:r>
          </a:p>
          <a:p>
            <a:r>
              <a:rPr lang="en-US" dirty="0"/>
              <a:t>Correlation – </a:t>
            </a:r>
            <a:r>
              <a:rPr lang="en-US" dirty="0" err="1"/>
              <a:t>geom_smooth</a:t>
            </a:r>
            <a:r>
              <a:rPr lang="en-US" dirty="0"/>
              <a:t>()</a:t>
            </a:r>
          </a:p>
          <a:p>
            <a:r>
              <a:rPr lang="en-US" dirty="0"/>
              <a:t>Histogram/Density – </a:t>
            </a:r>
            <a:r>
              <a:rPr lang="en-US" dirty="0" err="1"/>
              <a:t>geom_histogram</a:t>
            </a:r>
            <a:r>
              <a:rPr lang="en-US" dirty="0"/>
              <a:t>()/</a:t>
            </a:r>
            <a:r>
              <a:rPr lang="en-US" dirty="0" err="1"/>
              <a:t>geom_density</a:t>
            </a:r>
            <a:endParaRPr lang="en-US" dirty="0"/>
          </a:p>
          <a:p>
            <a:r>
              <a:rPr lang="en-US" dirty="0"/>
              <a:t>Boxplot/violin plot – </a:t>
            </a:r>
            <a:r>
              <a:rPr lang="en-US" dirty="0" err="1"/>
              <a:t>geom_box</a:t>
            </a:r>
            <a:r>
              <a:rPr lang="en-US" dirty="0"/>
              <a:t>()/</a:t>
            </a:r>
            <a:r>
              <a:rPr lang="en-US" dirty="0" err="1"/>
              <a:t>geom_violin</a:t>
            </a:r>
            <a:r>
              <a:rPr lang="en-US" dirty="0"/>
              <a:t>()</a:t>
            </a:r>
          </a:p>
          <a:p>
            <a:r>
              <a:rPr lang="en-US" dirty="0"/>
              <a:t>Time series - </a:t>
            </a:r>
            <a:r>
              <a:rPr lang="en-US" dirty="0" err="1"/>
              <a:t>geom_line</a:t>
            </a:r>
            <a:r>
              <a:rPr lang="en-US" dirty="0"/>
              <a:t>() </a:t>
            </a:r>
          </a:p>
        </p:txBody>
      </p:sp>
    </p:spTree>
    <p:extLst>
      <p:ext uri="{BB962C8B-B14F-4D97-AF65-F5344CB8AC3E}">
        <p14:creationId xmlns:p14="http://schemas.microsoft.com/office/powerpoint/2010/main" val="1230556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10ED9C7F-846E-0E48-A0B3-91A9EE1FB700}"/>
              </a:ext>
            </a:extLst>
          </p:cNvPr>
          <p:cNvPicPr>
            <a:picLocks noGrp="1" noChangeAspect="1"/>
          </p:cNvPicPr>
          <p:nvPr>
            <p:ph idx="1"/>
          </p:nvPr>
        </p:nvPicPr>
        <p:blipFill>
          <a:blip r:embed="rId3"/>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FCA73FF1-5D77-B644-A43F-D1B10A64E7E6}"/>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Bar chart</a:t>
            </a:r>
          </a:p>
        </p:txBody>
      </p:sp>
    </p:spTree>
    <p:extLst>
      <p:ext uri="{BB962C8B-B14F-4D97-AF65-F5344CB8AC3E}">
        <p14:creationId xmlns:p14="http://schemas.microsoft.com/office/powerpoint/2010/main" val="25488073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D5A4A243-5FF4-6942-9FCD-CCF5DB981D5F}"/>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128B3FE2-2247-D841-9799-33FB44688CBE}"/>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100" cap="all"/>
              <a:t>Scatter Plot</a:t>
            </a:r>
          </a:p>
        </p:txBody>
      </p:sp>
    </p:spTree>
    <p:extLst>
      <p:ext uri="{BB962C8B-B14F-4D97-AF65-F5344CB8AC3E}">
        <p14:creationId xmlns:p14="http://schemas.microsoft.com/office/powerpoint/2010/main" val="1711033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99A76000-FBA4-B947-8CE0-3DFCC07E4BAD}"/>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96BB6105-EE3F-9F45-8B01-EE6A592D527C}"/>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4600" cap="all"/>
              <a:t>Histogram</a:t>
            </a:r>
          </a:p>
        </p:txBody>
      </p:sp>
    </p:spTree>
    <p:extLst>
      <p:ext uri="{BB962C8B-B14F-4D97-AF65-F5344CB8AC3E}">
        <p14:creationId xmlns:p14="http://schemas.microsoft.com/office/powerpoint/2010/main" val="3811421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1F280681-FA54-D443-88C5-9913C8F2F5E2}"/>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B0090CDD-CF5E-D247-8CD1-23BC267B6E7E}"/>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100" cap="all"/>
              <a:t>Boxplot</a:t>
            </a:r>
          </a:p>
        </p:txBody>
      </p:sp>
    </p:spTree>
    <p:extLst>
      <p:ext uri="{BB962C8B-B14F-4D97-AF65-F5344CB8AC3E}">
        <p14:creationId xmlns:p14="http://schemas.microsoft.com/office/powerpoint/2010/main" val="9399069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EF7C23B2-FC1A-774E-AB02-CF0ECC1BCFAA}"/>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6594D8E6-C358-8D46-9E97-6F9D9B05ECC1}"/>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Violin</a:t>
            </a:r>
          </a:p>
        </p:txBody>
      </p:sp>
    </p:spTree>
    <p:extLst>
      <p:ext uri="{BB962C8B-B14F-4D97-AF65-F5344CB8AC3E}">
        <p14:creationId xmlns:p14="http://schemas.microsoft.com/office/powerpoint/2010/main" val="2423517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7" name="Group 1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8"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24" name="Rectangle 2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6" name="Content Placeholder 5">
            <a:extLst>
              <a:ext uri="{FF2B5EF4-FFF2-40B4-BE49-F238E27FC236}">
                <a16:creationId xmlns:a16="http://schemas.microsoft.com/office/drawing/2014/main" id="{D2C892F2-B26D-3C45-8A44-4844BDAE1BBC}"/>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553E430B-BF78-A842-83E7-69ED82ED2AEC}"/>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Time Series</a:t>
            </a:r>
          </a:p>
        </p:txBody>
      </p:sp>
    </p:spTree>
    <p:extLst>
      <p:ext uri="{BB962C8B-B14F-4D97-AF65-F5344CB8AC3E}">
        <p14:creationId xmlns:p14="http://schemas.microsoft.com/office/powerpoint/2010/main" val="4287444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C5B21-ED22-9F48-9150-77B879C581DB}"/>
              </a:ext>
            </a:extLst>
          </p:cNvPr>
          <p:cNvSpPr>
            <a:spLocks noGrp="1"/>
          </p:cNvSpPr>
          <p:nvPr>
            <p:ph type="title"/>
          </p:nvPr>
        </p:nvSpPr>
        <p:spPr/>
        <p:txBody>
          <a:bodyPr/>
          <a:lstStyle/>
          <a:p>
            <a:r>
              <a:rPr lang="en-US" dirty="0"/>
              <a:t>Other </a:t>
            </a:r>
            <a:r>
              <a:rPr lang="en-US" dirty="0" err="1"/>
              <a:t>ggplot</a:t>
            </a:r>
            <a:r>
              <a:rPr lang="en-US" dirty="0"/>
              <a:t> concepts</a:t>
            </a:r>
          </a:p>
        </p:txBody>
      </p:sp>
      <p:sp>
        <p:nvSpPr>
          <p:cNvPr id="3" name="Content Placeholder 2">
            <a:extLst>
              <a:ext uri="{FF2B5EF4-FFF2-40B4-BE49-F238E27FC236}">
                <a16:creationId xmlns:a16="http://schemas.microsoft.com/office/drawing/2014/main" id="{38C6261F-42EF-6B44-A405-2D8CC8910292}"/>
              </a:ext>
            </a:extLst>
          </p:cNvPr>
          <p:cNvSpPr>
            <a:spLocks noGrp="1"/>
          </p:cNvSpPr>
          <p:nvPr>
            <p:ph idx="1"/>
          </p:nvPr>
        </p:nvSpPr>
        <p:spPr/>
        <p:txBody>
          <a:bodyPr>
            <a:normAutofit/>
          </a:bodyPr>
          <a:lstStyle/>
          <a:p>
            <a:r>
              <a:rPr lang="en-US" dirty="0"/>
              <a:t>Axis and Guides Labels</a:t>
            </a:r>
          </a:p>
          <a:p>
            <a:r>
              <a:rPr lang="en-US" dirty="0"/>
              <a:t>Colors</a:t>
            </a:r>
          </a:p>
          <a:p>
            <a:r>
              <a:rPr lang="en-US" dirty="0"/>
              <a:t>Themes</a:t>
            </a:r>
          </a:p>
          <a:p>
            <a:r>
              <a:rPr lang="en-US" dirty="0"/>
              <a:t>Facet wrapping</a:t>
            </a:r>
          </a:p>
          <a:p>
            <a:r>
              <a:rPr lang="en-US" dirty="0"/>
              <a:t>Add single lines: </a:t>
            </a:r>
            <a:r>
              <a:rPr lang="en-US" dirty="0" err="1"/>
              <a:t>geom_hline</a:t>
            </a:r>
            <a:r>
              <a:rPr lang="en-US" dirty="0"/>
              <a:t>()/</a:t>
            </a:r>
            <a:r>
              <a:rPr lang="en-US" dirty="0" err="1"/>
              <a:t>geom_vline</a:t>
            </a:r>
            <a:r>
              <a:rPr lang="en-US" dirty="0"/>
              <a:t>()</a:t>
            </a:r>
          </a:p>
          <a:p>
            <a:r>
              <a:rPr lang="en-US" dirty="0"/>
              <a:t>Adding labels: </a:t>
            </a:r>
            <a:r>
              <a:rPr lang="en-US" dirty="0" err="1"/>
              <a:t>geom_text</a:t>
            </a:r>
            <a:r>
              <a:rPr lang="en-US" dirty="0"/>
              <a:t>()</a:t>
            </a:r>
          </a:p>
        </p:txBody>
      </p:sp>
    </p:spTree>
    <p:extLst>
      <p:ext uri="{BB962C8B-B14F-4D97-AF65-F5344CB8AC3E}">
        <p14:creationId xmlns:p14="http://schemas.microsoft.com/office/powerpoint/2010/main" val="38049047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Content Placeholder 4">
            <a:extLst>
              <a:ext uri="{FF2B5EF4-FFF2-40B4-BE49-F238E27FC236}">
                <a16:creationId xmlns:a16="http://schemas.microsoft.com/office/drawing/2014/main" id="{4487737C-3608-A24B-AAC8-E5D145BBA613}"/>
              </a:ext>
            </a:extLst>
          </p:cNvPr>
          <p:cNvPicPr>
            <a:picLocks noChangeAspect="1"/>
          </p:cNvPicPr>
          <p:nvPr/>
        </p:nvPicPr>
        <p:blipFill>
          <a:blip r:embed="rId2"/>
          <a:stretch>
            <a:fillRect/>
          </a:stretch>
        </p:blipFill>
        <p:spPr>
          <a:xfrm>
            <a:off x="634275" y="1125998"/>
            <a:ext cx="6900380" cy="4606003"/>
          </a:xfrm>
          <a:prstGeom prst="rect">
            <a:avLst/>
          </a:prstGeom>
        </p:spPr>
      </p:pic>
      <p:sp>
        <p:nvSpPr>
          <p:cNvPr id="33"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148449A8-FD8C-D041-A4F8-B2CFA29237A2}"/>
              </a:ext>
            </a:extLst>
          </p:cNvPr>
          <p:cNvSpPr>
            <a:spLocks noGrp="1"/>
          </p:cNvSpPr>
          <p:nvPr>
            <p:ph type="title"/>
          </p:nvPr>
        </p:nvSpPr>
        <p:spPr>
          <a:xfrm>
            <a:off x="8471424" y="1110882"/>
            <a:ext cx="3053039" cy="1060817"/>
          </a:xfrm>
        </p:spPr>
        <p:txBody>
          <a:bodyPr vert="horz" lIns="91440" tIns="45720" rIns="91440" bIns="45720" rtlCol="0" anchor="b">
            <a:normAutofit/>
          </a:bodyPr>
          <a:lstStyle/>
          <a:p>
            <a:r>
              <a:rPr lang="en-US" sz="2800" cap="all"/>
              <a:t>Lines</a:t>
            </a:r>
          </a:p>
        </p:txBody>
      </p:sp>
      <p:sp>
        <p:nvSpPr>
          <p:cNvPr id="23" name="Content Placeholder 22">
            <a:extLst>
              <a:ext uri="{FF2B5EF4-FFF2-40B4-BE49-F238E27FC236}">
                <a16:creationId xmlns:a16="http://schemas.microsoft.com/office/drawing/2014/main" id="{D9DCA62D-BFEF-4AF1-BDC2-6164552C47EA}"/>
              </a:ext>
            </a:extLst>
          </p:cNvPr>
          <p:cNvSpPr>
            <a:spLocks noGrp="1"/>
          </p:cNvSpPr>
          <p:nvPr>
            <p:ph idx="1"/>
          </p:nvPr>
        </p:nvSpPr>
        <p:spPr>
          <a:xfrm>
            <a:off x="8471423" y="2286000"/>
            <a:ext cx="3053039" cy="3931920"/>
          </a:xfrm>
        </p:spPr>
        <p:txBody>
          <a:bodyPr>
            <a:normAutofit/>
          </a:bodyPr>
          <a:lstStyle/>
          <a:p>
            <a:endParaRPr lang="en-US" sz="1600"/>
          </a:p>
        </p:txBody>
      </p:sp>
    </p:spTree>
    <p:extLst>
      <p:ext uri="{BB962C8B-B14F-4D97-AF65-F5344CB8AC3E}">
        <p14:creationId xmlns:p14="http://schemas.microsoft.com/office/powerpoint/2010/main" val="2495200350"/>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B3F02A79-284A-9D4E-BD77-BF23ACC3C9C3}"/>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F0A4231E-0A90-C846-929E-8F973AAC2D82}"/>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Labels</a:t>
            </a:r>
          </a:p>
        </p:txBody>
      </p:sp>
    </p:spTree>
    <p:extLst>
      <p:ext uri="{BB962C8B-B14F-4D97-AF65-F5344CB8AC3E}">
        <p14:creationId xmlns:p14="http://schemas.microsoft.com/office/powerpoint/2010/main" val="2098584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D52D5-EFA1-4340-88EB-244C44043262}"/>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9CE919F-C1B5-8F42-8BC2-F895A808C477}"/>
              </a:ext>
            </a:extLst>
          </p:cNvPr>
          <p:cNvSpPr>
            <a:spLocks noGrp="1"/>
          </p:cNvSpPr>
          <p:nvPr>
            <p:ph idx="1"/>
          </p:nvPr>
        </p:nvSpPr>
        <p:spPr/>
        <p:txBody>
          <a:bodyPr/>
          <a:lstStyle/>
          <a:p>
            <a:r>
              <a:rPr lang="en-US" dirty="0"/>
              <a:t>Recap and Optional Reading on UI’s</a:t>
            </a:r>
          </a:p>
          <a:p>
            <a:r>
              <a:rPr lang="en-US" dirty="0"/>
              <a:t>How to turn in Homework Assignments</a:t>
            </a:r>
          </a:p>
          <a:p>
            <a:r>
              <a:rPr lang="en-US" dirty="0"/>
              <a:t>ggplot2</a:t>
            </a:r>
          </a:p>
          <a:p>
            <a:r>
              <a:rPr lang="en-US" dirty="0" err="1"/>
              <a:t>plotly</a:t>
            </a:r>
            <a:endParaRPr lang="en-US" dirty="0"/>
          </a:p>
          <a:p>
            <a:r>
              <a:rPr lang="en-US" dirty="0"/>
              <a:t>Practice</a:t>
            </a:r>
          </a:p>
        </p:txBody>
      </p:sp>
    </p:spTree>
    <p:extLst>
      <p:ext uri="{BB962C8B-B14F-4D97-AF65-F5344CB8AC3E}">
        <p14:creationId xmlns:p14="http://schemas.microsoft.com/office/powerpoint/2010/main" val="22064467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8" name="Rectangle 46">
            <a:extLst>
              <a:ext uri="{FF2B5EF4-FFF2-40B4-BE49-F238E27FC236}">
                <a16:creationId xmlns:a16="http://schemas.microsoft.com/office/drawing/2014/main" id="{9E8A3474-A3A2-4200-9E98-3433E3D193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69" name="Rectangle 48">
            <a:extLst>
              <a:ext uri="{FF2B5EF4-FFF2-40B4-BE49-F238E27FC236}">
                <a16:creationId xmlns:a16="http://schemas.microsoft.com/office/drawing/2014/main" id="{A2B36470-9A0C-4C86-99EB-05358284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50">
            <a:extLst>
              <a:ext uri="{FF2B5EF4-FFF2-40B4-BE49-F238E27FC236}">
                <a16:creationId xmlns:a16="http://schemas.microsoft.com/office/drawing/2014/main" id="{0DD2F460-AD0F-49B5-80F2-18F1F65E3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3152D637-45A2-7049-92C7-A7C3686C2BB9}"/>
              </a:ext>
            </a:extLst>
          </p:cNvPr>
          <p:cNvPicPr>
            <a:picLocks noChangeAspect="1"/>
          </p:cNvPicPr>
          <p:nvPr/>
        </p:nvPicPr>
        <p:blipFill rotWithShape="1">
          <a:blip r:embed="rId3"/>
          <a:srcRect b="49641"/>
          <a:stretch/>
        </p:blipFill>
        <p:spPr>
          <a:xfrm>
            <a:off x="1039930" y="800100"/>
            <a:ext cx="4254805" cy="5257801"/>
          </a:xfrm>
          <a:prstGeom prst="rect">
            <a:avLst/>
          </a:prstGeom>
        </p:spPr>
      </p:pic>
      <p:sp>
        <p:nvSpPr>
          <p:cNvPr id="53" name="Rectangle 52">
            <a:extLst>
              <a:ext uri="{FF2B5EF4-FFF2-40B4-BE49-F238E27FC236}">
                <a16:creationId xmlns:a16="http://schemas.microsoft.com/office/drawing/2014/main" id="{0C634C77-7EAE-486F-BBA9-98DFA032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845"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3A15C90-7ECF-DF4F-B001-BE4FFCDDB1A9}"/>
              </a:ext>
            </a:extLst>
          </p:cNvPr>
          <p:cNvPicPr>
            <a:picLocks noChangeAspect="1"/>
          </p:cNvPicPr>
          <p:nvPr/>
        </p:nvPicPr>
        <p:blipFill rotWithShape="1">
          <a:blip r:embed="rId3"/>
          <a:srcRect t="50422"/>
          <a:stretch/>
        </p:blipFill>
        <p:spPr>
          <a:xfrm>
            <a:off x="6724250" y="800100"/>
            <a:ext cx="4321830" cy="5257801"/>
          </a:xfrm>
          <a:prstGeom prst="rect">
            <a:avLst/>
          </a:prstGeom>
        </p:spPr>
      </p:pic>
      <p:sp>
        <p:nvSpPr>
          <p:cNvPr id="5" name="Rectangle 4">
            <a:extLst>
              <a:ext uri="{FF2B5EF4-FFF2-40B4-BE49-F238E27FC236}">
                <a16:creationId xmlns:a16="http://schemas.microsoft.com/office/drawing/2014/main" id="{B6E95535-C114-3141-A476-A0F9C91E50ED}"/>
              </a:ext>
            </a:extLst>
          </p:cNvPr>
          <p:cNvSpPr/>
          <p:nvPr/>
        </p:nvSpPr>
        <p:spPr>
          <a:xfrm>
            <a:off x="4495350" y="6464022"/>
            <a:ext cx="2583784" cy="369332"/>
          </a:xfrm>
          <a:prstGeom prst="rect">
            <a:avLst/>
          </a:prstGeom>
        </p:spPr>
        <p:txBody>
          <a:bodyPr wrap="none">
            <a:spAutoFit/>
          </a:bodyPr>
          <a:lstStyle/>
          <a:p>
            <a:r>
              <a:rPr lang="en-US" dirty="0">
                <a:hlinkClick r:id="rId4"/>
              </a:rPr>
              <a:t>http://colorbrewer2.org/</a:t>
            </a:r>
            <a:endParaRPr lang="en-US" dirty="0"/>
          </a:p>
        </p:txBody>
      </p:sp>
    </p:spTree>
    <p:extLst>
      <p:ext uri="{BB962C8B-B14F-4D97-AF65-F5344CB8AC3E}">
        <p14:creationId xmlns:p14="http://schemas.microsoft.com/office/powerpoint/2010/main" val="701318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0DAAD-7EC7-4A46-9CA6-5963F93F9E81}"/>
              </a:ext>
            </a:extLst>
          </p:cNvPr>
          <p:cNvSpPr>
            <a:spLocks noGrp="1"/>
          </p:cNvSpPr>
          <p:nvPr>
            <p:ph type="title"/>
          </p:nvPr>
        </p:nvSpPr>
        <p:spPr/>
        <p:txBody>
          <a:bodyPr/>
          <a:lstStyle/>
          <a:p>
            <a:r>
              <a:rPr lang="en-US" dirty="0" err="1"/>
              <a:t>plotly</a:t>
            </a:r>
            <a:endParaRPr lang="en-US" dirty="0"/>
          </a:p>
        </p:txBody>
      </p:sp>
      <p:sp>
        <p:nvSpPr>
          <p:cNvPr id="3" name="Text Placeholder 2">
            <a:extLst>
              <a:ext uri="{FF2B5EF4-FFF2-40B4-BE49-F238E27FC236}">
                <a16:creationId xmlns:a16="http://schemas.microsoft.com/office/drawing/2014/main" id="{F6AAE73F-40ED-834F-80AF-E3E25C1ED180}"/>
              </a:ext>
            </a:extLst>
          </p:cNvPr>
          <p:cNvSpPr>
            <a:spLocks noGrp="1"/>
          </p:cNvSpPr>
          <p:nvPr>
            <p:ph type="body" idx="1"/>
          </p:nvPr>
        </p:nvSpPr>
        <p:spPr/>
        <p:txBody>
          <a:bodyPr/>
          <a:lstStyle/>
          <a:p>
            <a:r>
              <a:rPr lang="en-US" dirty="0">
                <a:hlinkClick r:id="rId3"/>
              </a:rPr>
              <a:t>https://</a:t>
            </a:r>
            <a:r>
              <a:rPr lang="en-US" dirty="0" err="1">
                <a:hlinkClick r:id="rId3"/>
              </a:rPr>
              <a:t>plot.ly</a:t>
            </a:r>
            <a:r>
              <a:rPr lang="en-US" dirty="0">
                <a:hlinkClick r:id="rId3"/>
              </a:rPr>
              <a:t>/r/</a:t>
            </a:r>
            <a:endParaRPr lang="en-US" dirty="0"/>
          </a:p>
          <a:p>
            <a:endParaRPr lang="en-US" dirty="0"/>
          </a:p>
        </p:txBody>
      </p:sp>
    </p:spTree>
    <p:extLst>
      <p:ext uri="{BB962C8B-B14F-4D97-AF65-F5344CB8AC3E}">
        <p14:creationId xmlns:p14="http://schemas.microsoft.com/office/powerpoint/2010/main" val="3682163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5" name="Rectangle 14">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991B35A6-65B7-0B4D-AA8F-7EDB556E62F7}"/>
              </a:ext>
            </a:extLst>
          </p:cNvPr>
          <p:cNvSpPr>
            <a:spLocks noGrp="1"/>
          </p:cNvSpPr>
          <p:nvPr>
            <p:ph type="title"/>
          </p:nvPr>
        </p:nvSpPr>
        <p:spPr>
          <a:xfrm>
            <a:off x="8471424" y="1110882"/>
            <a:ext cx="3053039" cy="1060817"/>
          </a:xfrm>
        </p:spPr>
        <p:txBody>
          <a:bodyPr vert="horz" lIns="91440" tIns="45720" rIns="91440" bIns="45720" rtlCol="0" anchor="b">
            <a:normAutofit/>
          </a:bodyPr>
          <a:lstStyle/>
          <a:p>
            <a:pPr>
              <a:lnSpc>
                <a:spcPct val="89000"/>
              </a:lnSpc>
            </a:pPr>
            <a:r>
              <a:rPr lang="en-US" sz="2800" dirty="0"/>
              <a:t>Wrap it</a:t>
            </a:r>
          </a:p>
        </p:txBody>
      </p:sp>
      <p:sp>
        <p:nvSpPr>
          <p:cNvPr id="4" name="Text Placeholder 3">
            <a:extLst>
              <a:ext uri="{FF2B5EF4-FFF2-40B4-BE49-F238E27FC236}">
                <a16:creationId xmlns:a16="http://schemas.microsoft.com/office/drawing/2014/main" id="{22C4747A-CF8E-8743-8DE2-2E01459D991B}"/>
              </a:ext>
            </a:extLst>
          </p:cNvPr>
          <p:cNvSpPr>
            <a:spLocks noGrp="1"/>
          </p:cNvSpPr>
          <p:nvPr>
            <p:ph type="body" sz="half" idx="2"/>
          </p:nvPr>
        </p:nvSpPr>
        <p:spPr>
          <a:xfrm>
            <a:off x="8471423" y="2286000"/>
            <a:ext cx="3053039" cy="3931920"/>
          </a:xfrm>
        </p:spPr>
        <p:txBody>
          <a:bodyPr vert="horz" lIns="91440" tIns="45720" rIns="91440" bIns="45720" rtlCol="0">
            <a:normAutofit/>
          </a:bodyPr>
          <a:lstStyle/>
          <a:p>
            <a:pPr marL="384048" indent="-384048">
              <a:lnSpc>
                <a:spcPct val="94000"/>
              </a:lnSpc>
              <a:spcAft>
                <a:spcPts val="200"/>
              </a:spcAft>
            </a:pPr>
            <a:r>
              <a:rPr lang="en-US" dirty="0" err="1">
                <a:latin typeface="Andale Mono" panose="020B0509000000000004" pitchFamily="49" charset="0"/>
              </a:rPr>
              <a:t>ggplotly</a:t>
            </a:r>
            <a:r>
              <a:rPr lang="en-US" dirty="0">
                <a:latin typeface="Andale Mono" panose="020B0509000000000004" pitchFamily="49" charset="0"/>
              </a:rPr>
              <a:t>(</a:t>
            </a:r>
          </a:p>
          <a:p>
            <a:pPr marL="384048" indent="-384048">
              <a:lnSpc>
                <a:spcPct val="94000"/>
              </a:lnSpc>
              <a:spcAft>
                <a:spcPts val="200"/>
              </a:spcAft>
            </a:pPr>
            <a:r>
              <a:rPr lang="en-US">
                <a:latin typeface="Andale Mono" panose="020B0509000000000004" pitchFamily="49" charset="0"/>
              </a:rPr>
              <a:t>	# Your </a:t>
            </a:r>
            <a:r>
              <a:rPr lang="en-US" dirty="0">
                <a:latin typeface="Andale Mono" panose="020B0509000000000004" pitchFamily="49" charset="0"/>
              </a:rPr>
              <a:t>ggplot2 code here!</a:t>
            </a:r>
          </a:p>
          <a:p>
            <a:pPr marL="384048" indent="-384048">
              <a:lnSpc>
                <a:spcPct val="94000"/>
              </a:lnSpc>
              <a:spcAft>
                <a:spcPts val="200"/>
              </a:spcAft>
            </a:pPr>
            <a:r>
              <a:rPr lang="en-US" dirty="0">
                <a:latin typeface="Andale Mono" panose="020B0509000000000004" pitchFamily="49" charset="0"/>
              </a:rPr>
              <a:t>)</a:t>
            </a:r>
          </a:p>
        </p:txBody>
      </p:sp>
      <p:pic>
        <p:nvPicPr>
          <p:cNvPr id="12" name="Picture 11">
            <a:extLst>
              <a:ext uri="{FF2B5EF4-FFF2-40B4-BE49-F238E27FC236}">
                <a16:creationId xmlns:a16="http://schemas.microsoft.com/office/drawing/2014/main" id="{D89AF314-8A20-E24F-98CE-0AAE51C4B892}"/>
              </a:ext>
            </a:extLst>
          </p:cNvPr>
          <p:cNvPicPr>
            <a:picLocks noChangeAspect="1"/>
          </p:cNvPicPr>
          <p:nvPr/>
        </p:nvPicPr>
        <p:blipFill>
          <a:blip r:embed="rId2"/>
          <a:stretch>
            <a:fillRect/>
          </a:stretch>
        </p:blipFill>
        <p:spPr>
          <a:xfrm>
            <a:off x="515804" y="1985848"/>
            <a:ext cx="6800092" cy="3963690"/>
          </a:xfrm>
          <a:prstGeom prst="rect">
            <a:avLst/>
          </a:prstGeom>
        </p:spPr>
      </p:pic>
    </p:spTree>
    <p:extLst>
      <p:ext uri="{BB962C8B-B14F-4D97-AF65-F5344CB8AC3E}">
        <p14:creationId xmlns:p14="http://schemas.microsoft.com/office/powerpoint/2010/main" val="384577618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3" name="Rectangle 32">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2B10E572-A84A-DF44-8AE5-2ABB22229915}"/>
              </a:ext>
            </a:extLst>
          </p:cNvPr>
          <p:cNvPicPr>
            <a:picLocks noGrp="1" noChangeAspect="1"/>
          </p:cNvPicPr>
          <p:nvPr>
            <p:ph idx="1"/>
          </p:nvPr>
        </p:nvPicPr>
        <p:blipFill>
          <a:blip r:embed="rId2"/>
          <a:stretch>
            <a:fillRect/>
          </a:stretch>
        </p:blipFill>
        <p:spPr>
          <a:xfrm>
            <a:off x="634275" y="1885040"/>
            <a:ext cx="6900380" cy="3087920"/>
          </a:xfrm>
          <a:prstGeom prst="rect">
            <a:avLst/>
          </a:prstGeom>
        </p:spPr>
      </p:pic>
      <p:sp>
        <p:nvSpPr>
          <p:cNvPr id="38"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5" name="Title 4">
            <a:extLst>
              <a:ext uri="{FF2B5EF4-FFF2-40B4-BE49-F238E27FC236}">
                <a16:creationId xmlns:a16="http://schemas.microsoft.com/office/drawing/2014/main" id="{9DA36082-652B-4C4A-B189-E03AA16D2281}"/>
              </a:ext>
            </a:extLst>
          </p:cNvPr>
          <p:cNvSpPr>
            <a:spLocks noGrp="1"/>
          </p:cNvSpPr>
          <p:nvPr>
            <p:ph type="title"/>
          </p:nvPr>
        </p:nvSpPr>
        <p:spPr>
          <a:xfrm>
            <a:off x="8471424" y="1110882"/>
            <a:ext cx="3053039" cy="1060817"/>
          </a:xfrm>
        </p:spPr>
        <p:txBody>
          <a:bodyPr vert="horz" lIns="91440" tIns="45720" rIns="91440" bIns="45720" rtlCol="0" anchor="b">
            <a:normAutofit/>
          </a:bodyPr>
          <a:lstStyle/>
          <a:p>
            <a:pPr>
              <a:lnSpc>
                <a:spcPct val="89000"/>
              </a:lnSpc>
            </a:pPr>
            <a:r>
              <a:rPr lang="en-US" sz="2800"/>
              <a:t>Custom tooltip</a:t>
            </a:r>
          </a:p>
        </p:txBody>
      </p:sp>
      <p:sp>
        <p:nvSpPr>
          <p:cNvPr id="7" name="Text Placeholder 6">
            <a:extLst>
              <a:ext uri="{FF2B5EF4-FFF2-40B4-BE49-F238E27FC236}">
                <a16:creationId xmlns:a16="http://schemas.microsoft.com/office/drawing/2014/main" id="{E63AB86B-A805-6B4F-8869-6DA47F91F1B0}"/>
              </a:ext>
            </a:extLst>
          </p:cNvPr>
          <p:cNvSpPr>
            <a:spLocks noGrp="1"/>
          </p:cNvSpPr>
          <p:nvPr>
            <p:ph type="body" sz="half" idx="2"/>
          </p:nvPr>
        </p:nvSpPr>
        <p:spPr>
          <a:xfrm>
            <a:off x="8471423" y="2286000"/>
            <a:ext cx="3500444" cy="3931920"/>
          </a:xfrm>
        </p:spPr>
        <p:txBody>
          <a:bodyPr vert="horz" lIns="91440" tIns="45720" rIns="91440" bIns="45720" rtlCol="0">
            <a:normAutofit/>
          </a:bodyPr>
          <a:lstStyle/>
          <a:p>
            <a:pPr marL="384048" indent="-384048">
              <a:lnSpc>
                <a:spcPct val="94000"/>
              </a:lnSpc>
              <a:spcAft>
                <a:spcPts val="200"/>
              </a:spcAft>
            </a:pPr>
            <a:r>
              <a:rPr lang="en-US" dirty="0" err="1">
                <a:latin typeface="Andale Mono" panose="020B0509000000000004" pitchFamily="49" charset="0"/>
              </a:rPr>
              <a:t>ggplotly</a:t>
            </a:r>
            <a:r>
              <a:rPr lang="en-US" dirty="0">
                <a:latin typeface="Andale Mono" panose="020B0509000000000004" pitchFamily="49" charset="0"/>
              </a:rPr>
              <a:t>(</a:t>
            </a:r>
          </a:p>
          <a:p>
            <a:pPr marL="384048" indent="-384048">
              <a:lnSpc>
                <a:spcPct val="94000"/>
              </a:lnSpc>
              <a:spcAft>
                <a:spcPts val="200"/>
              </a:spcAft>
            </a:pPr>
            <a:r>
              <a:rPr lang="en-US" dirty="0" err="1">
                <a:latin typeface="Andale Mono" panose="020B0509000000000004" pitchFamily="49" charset="0"/>
              </a:rPr>
              <a:t>ggplot</a:t>
            </a:r>
            <a:r>
              <a:rPr lang="en-US" dirty="0">
                <a:latin typeface="Andale Mono" panose="020B0509000000000004" pitchFamily="49" charset="0"/>
              </a:rPr>
              <a:t>(</a:t>
            </a:r>
            <a:r>
              <a:rPr lang="en-US" dirty="0" err="1">
                <a:latin typeface="Andale Mono" panose="020B0509000000000004" pitchFamily="49" charset="0"/>
              </a:rPr>
              <a:t>mtcars</a:t>
            </a:r>
            <a:r>
              <a:rPr lang="en-US" dirty="0">
                <a:latin typeface="Andale Mono" panose="020B0509000000000004" pitchFamily="49" charset="0"/>
              </a:rPr>
              <a:t>, </a:t>
            </a:r>
            <a:r>
              <a:rPr lang="en-US" dirty="0" err="1">
                <a:latin typeface="Andale Mono" panose="020B0509000000000004" pitchFamily="49" charset="0"/>
              </a:rPr>
              <a:t>aes</a:t>
            </a:r>
            <a:r>
              <a:rPr lang="en-US" dirty="0">
                <a:latin typeface="Andale Mono" panose="020B0509000000000004" pitchFamily="49" charset="0"/>
              </a:rPr>
              <a:t>(x = </a:t>
            </a:r>
            <a:r>
              <a:rPr lang="en-US" dirty="0" err="1">
                <a:latin typeface="Andale Mono" panose="020B0509000000000004" pitchFamily="49" charset="0"/>
              </a:rPr>
              <a:t>hp</a:t>
            </a:r>
            <a:r>
              <a:rPr lang="en-US" dirty="0">
                <a:latin typeface="Andale Mono" panose="020B0509000000000004" pitchFamily="49" charset="0"/>
              </a:rPr>
              <a:t>, y = mpg, text = paste("&lt;b&gt;”, </a:t>
            </a:r>
            <a:r>
              <a:rPr lang="en-US" dirty="0" err="1">
                <a:latin typeface="Andale Mono" panose="020B0509000000000004" pitchFamily="49" charset="0"/>
              </a:rPr>
              <a:t>rowname</a:t>
            </a:r>
            <a:r>
              <a:rPr lang="en-US" dirty="0">
                <a:latin typeface="Andale Mono" panose="020B0509000000000004" pitchFamily="49" charset="0"/>
              </a:rPr>
              <a:t>, "&lt;/b&gt;&lt;</a:t>
            </a:r>
            <a:r>
              <a:rPr lang="en-US" dirty="0" err="1">
                <a:latin typeface="Andale Mono" panose="020B0509000000000004" pitchFamily="49" charset="0"/>
              </a:rPr>
              <a:t>br</a:t>
            </a:r>
            <a:r>
              <a:rPr lang="en-US" dirty="0">
                <a:latin typeface="Andale Mono" panose="020B0509000000000004" pitchFamily="49" charset="0"/>
              </a:rPr>
              <a:t>&gt;", </a:t>
            </a:r>
          </a:p>
          <a:p>
            <a:pPr marL="384048" indent="-384048">
              <a:lnSpc>
                <a:spcPct val="94000"/>
              </a:lnSpc>
              <a:spcAft>
                <a:spcPts val="200"/>
              </a:spcAft>
            </a:pPr>
            <a:r>
              <a:rPr lang="en-US" dirty="0">
                <a:latin typeface="Andale Mono" panose="020B0509000000000004" pitchFamily="49" charset="0"/>
              </a:rPr>
              <a:t> "MPG:", mpg, "&lt;</a:t>
            </a:r>
            <a:r>
              <a:rPr lang="en-US" dirty="0" err="1">
                <a:latin typeface="Andale Mono" panose="020B0509000000000004" pitchFamily="49" charset="0"/>
              </a:rPr>
              <a:t>br</a:t>
            </a:r>
            <a:r>
              <a:rPr lang="en-US" dirty="0">
                <a:latin typeface="Andale Mono" panose="020B0509000000000004" pitchFamily="49" charset="0"/>
              </a:rPr>
              <a:t>&gt;Horse Power:", </a:t>
            </a:r>
            <a:r>
              <a:rPr lang="en-US" dirty="0" err="1">
                <a:latin typeface="Andale Mono" panose="020B0509000000000004" pitchFamily="49" charset="0"/>
              </a:rPr>
              <a:t>hp</a:t>
            </a:r>
            <a:r>
              <a:rPr lang="en-US" dirty="0">
                <a:latin typeface="Andale Mono" panose="020B0509000000000004" pitchFamily="49" charset="0"/>
              </a:rPr>
              <a:t>))) +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geom_point</a:t>
            </a:r>
            <a:r>
              <a:rPr lang="en-US" dirty="0">
                <a:latin typeface="Andale Mono" panose="020B0509000000000004" pitchFamily="49" charset="0"/>
              </a:rPr>
              <a:t>() +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ggtitle</a:t>
            </a:r>
            <a:r>
              <a:rPr lang="en-US" dirty="0">
                <a:latin typeface="Andale Mono" panose="020B0509000000000004" pitchFamily="49" charset="0"/>
              </a:rPr>
              <a:t>("Car Miles per Gallon by Horse Power")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xlab</a:t>
            </a:r>
            <a:r>
              <a:rPr lang="en-US" dirty="0">
                <a:latin typeface="Andale Mono" panose="020B0509000000000004" pitchFamily="49" charset="0"/>
              </a:rPr>
              <a:t>("Horse Power")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ylab</a:t>
            </a:r>
            <a:r>
              <a:rPr lang="en-US" dirty="0">
                <a:latin typeface="Andale Mono" panose="020B0509000000000004" pitchFamily="49" charset="0"/>
              </a:rPr>
              <a:t>("MPG"),</a:t>
            </a:r>
          </a:p>
          <a:p>
            <a:pPr marL="384048" indent="-384048">
              <a:lnSpc>
                <a:spcPct val="94000"/>
              </a:lnSpc>
              <a:spcAft>
                <a:spcPts val="200"/>
              </a:spcAft>
            </a:pPr>
            <a:r>
              <a:rPr lang="en-US" dirty="0">
                <a:latin typeface="Andale Mono" panose="020B0509000000000004" pitchFamily="49" charset="0"/>
              </a:rPr>
              <a:t>  tooltip = "text"</a:t>
            </a:r>
          </a:p>
          <a:p>
            <a:pPr marL="384048" indent="-384048">
              <a:lnSpc>
                <a:spcPct val="94000"/>
              </a:lnSpc>
              <a:spcAft>
                <a:spcPts val="200"/>
              </a:spcAft>
            </a:pPr>
            <a:r>
              <a:rPr lang="en-US" dirty="0">
                <a:latin typeface="Andale Mono" panose="020B0509000000000004" pitchFamily="49" charset="0"/>
              </a:rPr>
              <a:t>)</a:t>
            </a:r>
          </a:p>
        </p:txBody>
      </p:sp>
    </p:spTree>
    <p:extLst>
      <p:ext uri="{BB962C8B-B14F-4D97-AF65-F5344CB8AC3E}">
        <p14:creationId xmlns:p14="http://schemas.microsoft.com/office/powerpoint/2010/main" val="232542466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76D43-DEF4-924C-A4BF-C70495010CE5}"/>
              </a:ext>
            </a:extLst>
          </p:cNvPr>
          <p:cNvSpPr>
            <a:spLocks noGrp="1"/>
          </p:cNvSpPr>
          <p:nvPr>
            <p:ph type="title"/>
          </p:nvPr>
        </p:nvSpPr>
        <p:spPr/>
        <p:txBody>
          <a:bodyPr/>
          <a:lstStyle/>
          <a:p>
            <a:r>
              <a:rPr lang="en-US" dirty="0"/>
              <a:t>User Interface Documentation</a:t>
            </a:r>
          </a:p>
        </p:txBody>
      </p:sp>
      <p:sp>
        <p:nvSpPr>
          <p:cNvPr id="3" name="Content Placeholder 2">
            <a:extLst>
              <a:ext uri="{FF2B5EF4-FFF2-40B4-BE49-F238E27FC236}">
                <a16:creationId xmlns:a16="http://schemas.microsoft.com/office/drawing/2014/main" id="{3114D513-0C94-0545-A05C-5DB8FEF4D964}"/>
              </a:ext>
            </a:extLst>
          </p:cNvPr>
          <p:cNvSpPr>
            <a:spLocks noGrp="1"/>
          </p:cNvSpPr>
          <p:nvPr>
            <p:ph idx="1"/>
          </p:nvPr>
        </p:nvSpPr>
        <p:spPr/>
        <p:txBody>
          <a:bodyPr/>
          <a:lstStyle/>
          <a:p>
            <a:r>
              <a:rPr lang="en-US" dirty="0"/>
              <a:t>Application layout guide: </a:t>
            </a:r>
            <a:r>
              <a:rPr lang="en-US" dirty="0">
                <a:hlinkClick r:id="rId2"/>
              </a:rPr>
              <a:t>https://shiny.rstudio.com/articles/layout-guide.html</a:t>
            </a:r>
            <a:endParaRPr lang="en-US" dirty="0"/>
          </a:p>
          <a:p>
            <a:r>
              <a:rPr lang="en-US" dirty="0" err="1"/>
              <a:t>Tabsets</a:t>
            </a:r>
            <a:r>
              <a:rPr lang="en-US" dirty="0"/>
              <a:t>: </a:t>
            </a:r>
            <a:r>
              <a:rPr lang="en-US" dirty="0">
                <a:hlinkClick r:id="rId3"/>
              </a:rPr>
              <a:t>https://shiny.rstudio.com/articles/tabsets.html</a:t>
            </a:r>
            <a:endParaRPr lang="en-US"/>
          </a:p>
          <a:p>
            <a:pPr marL="0" indent="0">
              <a:buNone/>
            </a:pPr>
            <a:endParaRPr lang="en-US"/>
          </a:p>
        </p:txBody>
      </p:sp>
    </p:spTree>
    <p:extLst>
      <p:ext uri="{BB962C8B-B14F-4D97-AF65-F5344CB8AC3E}">
        <p14:creationId xmlns:p14="http://schemas.microsoft.com/office/powerpoint/2010/main" val="3919242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8114C-455C-A847-BCE1-62E786329E6D}"/>
              </a:ext>
            </a:extLst>
          </p:cNvPr>
          <p:cNvSpPr>
            <a:spLocks noGrp="1"/>
          </p:cNvSpPr>
          <p:nvPr>
            <p:ph type="title"/>
          </p:nvPr>
        </p:nvSpPr>
        <p:spPr/>
        <p:txBody>
          <a:bodyPr/>
          <a:lstStyle/>
          <a:p>
            <a:r>
              <a:rPr lang="en-US" dirty="0"/>
              <a:t>Turning in Homework</a:t>
            </a:r>
          </a:p>
        </p:txBody>
      </p:sp>
      <p:sp>
        <p:nvSpPr>
          <p:cNvPr id="3" name="Text Placeholder 2">
            <a:extLst>
              <a:ext uri="{FF2B5EF4-FFF2-40B4-BE49-F238E27FC236}">
                <a16:creationId xmlns:a16="http://schemas.microsoft.com/office/drawing/2014/main" id="{742FF872-8F29-324B-8B93-12598CA1496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96898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52D995-B5E6-EB43-85EB-9F574B151D80}"/>
              </a:ext>
            </a:extLst>
          </p:cNvPr>
          <p:cNvSpPr>
            <a:spLocks noGrp="1"/>
          </p:cNvSpPr>
          <p:nvPr>
            <p:ph type="title"/>
          </p:nvPr>
        </p:nvSpPr>
        <p:spPr/>
        <p:txBody>
          <a:bodyPr/>
          <a:lstStyle/>
          <a:p>
            <a:r>
              <a:rPr lang="en-US" dirty="0"/>
              <a:t>Email Content</a:t>
            </a:r>
          </a:p>
        </p:txBody>
      </p:sp>
      <p:sp>
        <p:nvSpPr>
          <p:cNvPr id="5" name="Content Placeholder 4">
            <a:extLst>
              <a:ext uri="{FF2B5EF4-FFF2-40B4-BE49-F238E27FC236}">
                <a16:creationId xmlns:a16="http://schemas.microsoft.com/office/drawing/2014/main" id="{0D1A9603-5426-8842-AC95-C5A1E11FFDFF}"/>
              </a:ext>
            </a:extLst>
          </p:cNvPr>
          <p:cNvSpPr>
            <a:spLocks noGrp="1"/>
          </p:cNvSpPr>
          <p:nvPr>
            <p:ph sz="half" idx="1"/>
          </p:nvPr>
        </p:nvSpPr>
        <p:spPr/>
        <p:txBody>
          <a:bodyPr/>
          <a:lstStyle/>
          <a:p>
            <a:r>
              <a:rPr lang="en-US" dirty="0"/>
              <a:t>Send emails to: </a:t>
            </a:r>
            <a:r>
              <a:rPr lang="en-US" dirty="0">
                <a:hlinkClick r:id="rId2"/>
              </a:rPr>
              <a:t>gla@andrew.cmu.edu</a:t>
            </a:r>
            <a:endParaRPr lang="en-US" dirty="0"/>
          </a:p>
          <a:p>
            <a:r>
              <a:rPr lang="en-US" dirty="0"/>
              <a:t>Your Name</a:t>
            </a:r>
          </a:p>
          <a:p>
            <a:r>
              <a:rPr lang="en-US" dirty="0"/>
              <a:t>A link to your online GitHub Repo</a:t>
            </a:r>
          </a:p>
          <a:p>
            <a:endParaRPr lang="en-US" dirty="0"/>
          </a:p>
        </p:txBody>
      </p:sp>
      <p:sp>
        <p:nvSpPr>
          <p:cNvPr id="6" name="Content Placeholder 5">
            <a:extLst>
              <a:ext uri="{FF2B5EF4-FFF2-40B4-BE49-F238E27FC236}">
                <a16:creationId xmlns:a16="http://schemas.microsoft.com/office/drawing/2014/main" id="{EADCD10F-4BEE-4F4C-9F7C-0A150C9EBD25}"/>
              </a:ext>
            </a:extLst>
          </p:cNvPr>
          <p:cNvSpPr>
            <a:spLocks noGrp="1"/>
          </p:cNvSpPr>
          <p:nvPr>
            <p:ph sz="half" idx="2"/>
          </p:nvPr>
        </p:nvSpPr>
        <p:spPr/>
        <p:txBody>
          <a:bodyPr/>
          <a:lstStyle/>
          <a:p>
            <a:pPr marL="0" indent="0">
              <a:buNone/>
            </a:pPr>
            <a:r>
              <a:rPr lang="en-US" dirty="0"/>
              <a:t>Technically due at 12:00AM Saturday</a:t>
            </a:r>
          </a:p>
        </p:txBody>
      </p:sp>
    </p:spTree>
    <p:extLst>
      <p:ext uri="{BB962C8B-B14F-4D97-AF65-F5344CB8AC3E}">
        <p14:creationId xmlns:p14="http://schemas.microsoft.com/office/powerpoint/2010/main" val="842835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E50A5-3D2A-EF42-8B20-12C176AF5882}"/>
              </a:ext>
            </a:extLst>
          </p:cNvPr>
          <p:cNvSpPr>
            <a:spLocks noGrp="1"/>
          </p:cNvSpPr>
          <p:nvPr>
            <p:ph type="title"/>
          </p:nvPr>
        </p:nvSpPr>
        <p:spPr/>
        <p:txBody>
          <a:bodyPr/>
          <a:lstStyle/>
          <a:p>
            <a:r>
              <a:rPr lang="en-US" dirty="0"/>
              <a:t>First Homework Assignment</a:t>
            </a:r>
          </a:p>
        </p:txBody>
      </p:sp>
      <p:sp>
        <p:nvSpPr>
          <p:cNvPr id="3" name="Content Placeholder 2">
            <a:extLst>
              <a:ext uri="{FF2B5EF4-FFF2-40B4-BE49-F238E27FC236}">
                <a16:creationId xmlns:a16="http://schemas.microsoft.com/office/drawing/2014/main" id="{50A8F894-16F9-F841-ABEF-2C871FF6BA8E}"/>
              </a:ext>
            </a:extLst>
          </p:cNvPr>
          <p:cNvSpPr>
            <a:spLocks noGrp="1"/>
          </p:cNvSpPr>
          <p:nvPr>
            <p:ph idx="1"/>
          </p:nvPr>
        </p:nvSpPr>
        <p:spPr/>
        <p:txBody>
          <a:bodyPr/>
          <a:lstStyle/>
          <a:p>
            <a:r>
              <a:rPr lang="en-US" dirty="0"/>
              <a:t>Creating a basic UI is necessary to understanding how to organize shiny applications for users. Students are expected to choose one of the layouts discussed during the first week of class and create a basic layout using one of the generic datasets provided in some R packages (</a:t>
            </a:r>
            <a:r>
              <a:rPr lang="en-US" dirty="0" err="1"/>
              <a:t>mtcars</a:t>
            </a:r>
            <a:r>
              <a:rPr lang="en-US" dirty="0"/>
              <a:t>, diamonds, </a:t>
            </a:r>
            <a:r>
              <a:rPr lang="en-US" dirty="0" err="1"/>
              <a:t>starwars</a:t>
            </a:r>
            <a:r>
              <a:rPr lang="en-US" dirty="0"/>
              <a:t>, </a:t>
            </a:r>
            <a:r>
              <a:rPr lang="en-US" dirty="0" err="1"/>
              <a:t>etc</a:t>
            </a:r>
            <a:r>
              <a:rPr lang="en-US" dirty="0"/>
              <a:t>). </a:t>
            </a:r>
          </a:p>
          <a:p>
            <a:pPr marL="0" indent="0">
              <a:buNone/>
            </a:pPr>
            <a:endParaRPr lang="en-US" dirty="0"/>
          </a:p>
          <a:p>
            <a:r>
              <a:rPr lang="en-US" dirty="0"/>
              <a:t>The UI should have two (2) input elements and one (2) plots and/or data table. The input elements do not have to interact with the plots or data tables for this assignment, they simply must be present in the UI.</a:t>
            </a:r>
          </a:p>
          <a:p>
            <a:pPr marL="0" indent="0">
              <a:buNone/>
            </a:pPr>
            <a:endParaRPr lang="en-US" dirty="0"/>
          </a:p>
        </p:txBody>
      </p:sp>
    </p:spTree>
    <p:extLst>
      <p:ext uri="{BB962C8B-B14F-4D97-AF65-F5344CB8AC3E}">
        <p14:creationId xmlns:p14="http://schemas.microsoft.com/office/powerpoint/2010/main" val="3792171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20D8B-7D03-0C49-8BA2-547F1229A297}"/>
              </a:ext>
            </a:extLst>
          </p:cNvPr>
          <p:cNvSpPr>
            <a:spLocks noGrp="1"/>
          </p:cNvSpPr>
          <p:nvPr>
            <p:ph type="title"/>
          </p:nvPr>
        </p:nvSpPr>
        <p:spPr/>
        <p:txBody>
          <a:bodyPr/>
          <a:lstStyle/>
          <a:p>
            <a:r>
              <a:rPr lang="en-US" dirty="0"/>
              <a:t>ggplot2</a:t>
            </a:r>
          </a:p>
        </p:txBody>
      </p:sp>
      <p:sp>
        <p:nvSpPr>
          <p:cNvPr id="3" name="Text Placeholder 2">
            <a:extLst>
              <a:ext uri="{FF2B5EF4-FFF2-40B4-BE49-F238E27FC236}">
                <a16:creationId xmlns:a16="http://schemas.microsoft.com/office/drawing/2014/main" id="{61EE2D59-4D55-D941-870B-73543F117AB5}"/>
              </a:ext>
            </a:extLst>
          </p:cNvPr>
          <p:cNvSpPr>
            <a:spLocks noGrp="1"/>
          </p:cNvSpPr>
          <p:nvPr>
            <p:ph type="body" idx="1"/>
          </p:nvPr>
        </p:nvSpPr>
        <p:spPr/>
        <p:txBody>
          <a:bodyPr/>
          <a:lstStyle/>
          <a:p>
            <a:r>
              <a:rPr lang="en-US" dirty="0">
                <a:hlinkClick r:id="rId2"/>
              </a:rPr>
              <a:t>https://ggplot2.tidyverse.org/</a:t>
            </a:r>
            <a:endParaRPr lang="en-US" dirty="0"/>
          </a:p>
          <a:p>
            <a:endParaRPr lang="en-US" dirty="0"/>
          </a:p>
        </p:txBody>
      </p:sp>
    </p:spTree>
    <p:extLst>
      <p:ext uri="{BB962C8B-B14F-4D97-AF65-F5344CB8AC3E}">
        <p14:creationId xmlns:p14="http://schemas.microsoft.com/office/powerpoint/2010/main" val="4040170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680AA-D90C-BD4E-9669-9FF4D2D22F7B}"/>
              </a:ext>
            </a:extLst>
          </p:cNvPr>
          <p:cNvSpPr>
            <a:spLocks noGrp="1"/>
          </p:cNvSpPr>
          <p:nvPr>
            <p:ph type="title"/>
          </p:nvPr>
        </p:nvSpPr>
        <p:spPr/>
        <p:txBody>
          <a:bodyPr/>
          <a:lstStyle/>
          <a:p>
            <a:r>
              <a:rPr lang="en-US" dirty="0"/>
              <a:t>What is ggplot2?</a:t>
            </a:r>
          </a:p>
        </p:txBody>
      </p:sp>
      <p:sp>
        <p:nvSpPr>
          <p:cNvPr id="3" name="Content Placeholder 2">
            <a:extLst>
              <a:ext uri="{FF2B5EF4-FFF2-40B4-BE49-F238E27FC236}">
                <a16:creationId xmlns:a16="http://schemas.microsoft.com/office/drawing/2014/main" id="{EE1414EB-F48B-7346-8D2C-82EBD4DE9162}"/>
              </a:ext>
            </a:extLst>
          </p:cNvPr>
          <p:cNvSpPr>
            <a:spLocks noGrp="1"/>
          </p:cNvSpPr>
          <p:nvPr>
            <p:ph idx="1"/>
          </p:nvPr>
        </p:nvSpPr>
        <p:spPr/>
        <p:txBody>
          <a:bodyPr/>
          <a:lstStyle/>
          <a:p>
            <a:r>
              <a:rPr lang="en-US" dirty="0"/>
              <a:t>Ggplot2 is the premiere visualization package for R</a:t>
            </a:r>
          </a:p>
          <a:p>
            <a:r>
              <a:rPr lang="en-US" dirty="0"/>
              <a:t>Created by Hadley Wickham, Winston Chang, Kara Woo, Thomas Lin Pedersen, Claus Wilke and </a:t>
            </a:r>
            <a:r>
              <a:rPr lang="en-US" dirty="0" err="1"/>
              <a:t>Kohske</a:t>
            </a:r>
            <a:r>
              <a:rPr lang="en-US" dirty="0"/>
              <a:t> Takahashi</a:t>
            </a:r>
          </a:p>
          <a:p>
            <a:r>
              <a:rPr lang="en-US" dirty="0"/>
              <a:t>It can create just about any chart you can conceive of.</a:t>
            </a:r>
          </a:p>
          <a:p>
            <a:endParaRPr lang="en-US" dirty="0"/>
          </a:p>
        </p:txBody>
      </p:sp>
    </p:spTree>
    <p:extLst>
      <p:ext uri="{BB962C8B-B14F-4D97-AF65-F5344CB8AC3E}">
        <p14:creationId xmlns:p14="http://schemas.microsoft.com/office/powerpoint/2010/main" val="929785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CA21F-EC28-5D4F-9B63-B76732D9D7E0}"/>
              </a:ext>
            </a:extLst>
          </p:cNvPr>
          <p:cNvSpPr>
            <a:spLocks noGrp="1"/>
          </p:cNvSpPr>
          <p:nvPr>
            <p:ph type="title"/>
          </p:nvPr>
        </p:nvSpPr>
        <p:spPr/>
        <p:txBody>
          <a:bodyPr/>
          <a:lstStyle/>
          <a:p>
            <a:r>
              <a:rPr lang="en-US" dirty="0"/>
              <a:t>Setting up a plot</a:t>
            </a:r>
          </a:p>
        </p:txBody>
      </p:sp>
      <p:sp>
        <p:nvSpPr>
          <p:cNvPr id="3" name="Content Placeholder 2">
            <a:extLst>
              <a:ext uri="{FF2B5EF4-FFF2-40B4-BE49-F238E27FC236}">
                <a16:creationId xmlns:a16="http://schemas.microsoft.com/office/drawing/2014/main" id="{8B4D7DEE-6EF9-2941-86CB-05240102C9B7}"/>
              </a:ext>
            </a:extLst>
          </p:cNvPr>
          <p:cNvSpPr>
            <a:spLocks noGrp="1"/>
          </p:cNvSpPr>
          <p:nvPr>
            <p:ph idx="1"/>
          </p:nvPr>
        </p:nvSpPr>
        <p:spPr/>
        <p:txBody>
          <a:bodyPr numCol="2"/>
          <a:lstStyle/>
          <a:p>
            <a:r>
              <a:rPr lang="en-US" dirty="0" err="1"/>
              <a:t>ggplot</a:t>
            </a:r>
            <a:r>
              <a:rPr lang="en-US" dirty="0"/>
              <a:t>()</a:t>
            </a:r>
          </a:p>
          <a:p>
            <a:r>
              <a:rPr lang="en-US" dirty="0"/>
              <a:t>Arguments:</a:t>
            </a:r>
          </a:p>
          <a:p>
            <a:r>
              <a:rPr lang="en-US" dirty="0"/>
              <a:t>data: </a:t>
            </a:r>
            <a:r>
              <a:rPr lang="en-US" dirty="0" err="1"/>
              <a:t>Dataframe</a:t>
            </a:r>
            <a:r>
              <a:rPr lang="en-US" dirty="0"/>
              <a:t>/</a:t>
            </a:r>
            <a:r>
              <a:rPr lang="en-US" dirty="0" err="1"/>
              <a:t>tibble</a:t>
            </a:r>
            <a:r>
              <a:rPr lang="en-US" dirty="0"/>
              <a:t> you’re visualizing</a:t>
            </a:r>
          </a:p>
          <a:p>
            <a:r>
              <a:rPr lang="en-US" dirty="0" err="1"/>
              <a:t>aes</a:t>
            </a:r>
            <a:r>
              <a:rPr lang="en-US" dirty="0"/>
              <a:t>(): place the following arguments inside here for grouping, outside for the same thing</a:t>
            </a:r>
          </a:p>
          <a:p>
            <a:pPr lvl="2"/>
            <a:r>
              <a:rPr lang="en-US" dirty="0"/>
              <a:t>x: column for X coordinate</a:t>
            </a:r>
          </a:p>
          <a:p>
            <a:pPr lvl="2"/>
            <a:r>
              <a:rPr lang="en-US" dirty="0"/>
              <a:t>y: column for y coordinate</a:t>
            </a:r>
          </a:p>
          <a:p>
            <a:pPr lvl="2"/>
            <a:r>
              <a:rPr lang="en-US" dirty="0"/>
              <a:t>group: column to group information by</a:t>
            </a:r>
          </a:p>
          <a:p>
            <a:pPr lvl="2"/>
            <a:r>
              <a:rPr lang="en-US" dirty="0"/>
              <a:t>color/fill: color or column to group colors by</a:t>
            </a:r>
          </a:p>
          <a:p>
            <a:pPr lvl="2"/>
            <a:r>
              <a:rPr lang="en-US" dirty="0"/>
              <a:t>shape: shape or column to group shapes by</a:t>
            </a:r>
          </a:p>
          <a:p>
            <a:pPr lvl="2"/>
            <a:r>
              <a:rPr lang="en-US" dirty="0"/>
              <a:t>alpha:  opacity or column to set opacity</a:t>
            </a:r>
          </a:p>
          <a:p>
            <a:pPr lvl="2"/>
            <a:endParaRPr lang="en-US" dirty="0"/>
          </a:p>
        </p:txBody>
      </p:sp>
    </p:spTree>
    <p:extLst>
      <p:ext uri="{BB962C8B-B14F-4D97-AF65-F5344CB8AC3E}">
        <p14:creationId xmlns:p14="http://schemas.microsoft.com/office/powerpoint/2010/main" val="3110430581"/>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majorFont>
      <a:minorFont>
        <a:latin typeface="Franklin Gothic Book" panose="020B0503020102020204"/>
        <a:ea typeface=""/>
        <a:cs typeface=""/>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518</TotalTime>
  <Words>524</Words>
  <Application>Microsoft Macintosh PowerPoint</Application>
  <PresentationFormat>Widescreen</PresentationFormat>
  <Paragraphs>79</Paragraphs>
  <Slides>23</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Andale Mono</vt:lpstr>
      <vt:lpstr>Calibri</vt:lpstr>
      <vt:lpstr>Franklin Gothic Book</vt:lpstr>
      <vt:lpstr>Crop</vt:lpstr>
      <vt:lpstr>Ggplot2 &amp; Plotly</vt:lpstr>
      <vt:lpstr>Agenda</vt:lpstr>
      <vt:lpstr>User Interface Documentation</vt:lpstr>
      <vt:lpstr>Turning in Homework</vt:lpstr>
      <vt:lpstr>Email Content</vt:lpstr>
      <vt:lpstr>First Homework Assignment</vt:lpstr>
      <vt:lpstr>ggplot2</vt:lpstr>
      <vt:lpstr>What is ggplot2?</vt:lpstr>
      <vt:lpstr>Setting up a plot</vt:lpstr>
      <vt:lpstr>Chart Types today</vt:lpstr>
      <vt:lpstr>Bar chart</vt:lpstr>
      <vt:lpstr>Scatter Plot</vt:lpstr>
      <vt:lpstr>Histogram</vt:lpstr>
      <vt:lpstr>Boxplot</vt:lpstr>
      <vt:lpstr>Violin</vt:lpstr>
      <vt:lpstr>Time Series</vt:lpstr>
      <vt:lpstr>Other ggplot concepts</vt:lpstr>
      <vt:lpstr>Lines</vt:lpstr>
      <vt:lpstr>Labels</vt:lpstr>
      <vt:lpstr>PowerPoint Presentation</vt:lpstr>
      <vt:lpstr>plotly</vt:lpstr>
      <vt:lpstr>Wrap it</vt:lpstr>
      <vt:lpstr>Custom tooltip</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Widgets</dc:title>
  <dc:creator>Arnold, Geoffrey</dc:creator>
  <cp:lastModifiedBy>Arnold, Geoffrey</cp:lastModifiedBy>
  <cp:revision>34</cp:revision>
  <dcterms:created xsi:type="dcterms:W3CDTF">2017-08-14T00:20:25Z</dcterms:created>
  <dcterms:modified xsi:type="dcterms:W3CDTF">2018-09-04T13:51:05Z</dcterms:modified>
</cp:coreProperties>
</file>